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26" autoAdjust="0"/>
    <p:restoredTop sz="94660"/>
  </p:normalViewPr>
  <p:slideViewPr>
    <p:cSldViewPr snapToGrid="0">
      <p:cViewPr varScale="1">
        <p:scale>
          <a:sx n="150" d="100"/>
          <a:sy n="150" d="100"/>
        </p:scale>
        <p:origin x="315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D25DB-464E-478D-8BFE-30E2B26CC9BF}" type="datetimeFigureOut">
              <a:rPr lang="en-US" smtClean="0"/>
              <a:t>6/28/2026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03956D-F3BD-4CF1-A2AB-B04E9EED99D0}" type="slidenum">
              <a:rPr lang="en-US" smtClean="0"/>
              <a:t>‹#›</a:t>
            </a:fld>
            <a:endParaRPr lang="en-US"/>
          </a:p>
        </p:txBody>
      </p:sp>
    </p:spTree>
    <p:extLst>
      <p:ext uri="{BB962C8B-B14F-4D97-AF65-F5344CB8AC3E}">
        <p14:creationId xmlns:p14="http://schemas.microsoft.com/office/powerpoint/2010/main" val="3862863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looking at how each design represents your brand, we anchored everything in your mission to provide nutritious, sustainably grown food. The primary campaign objectives were clear: generate conversions while celebrating your social impact initiative. We aligned our copy directly to your goals, making sure every asset explicitly communicates that signing up during Hunger Action Month triggers a crucial produce donation to local food banks. This transforms a simple service sign-up into an act of community solidarity</a:t>
            </a:r>
          </a:p>
        </p:txBody>
      </p:sp>
      <p:sp>
        <p:nvSpPr>
          <p:cNvPr id="4" name="Slide Number Placeholder 3"/>
          <p:cNvSpPr>
            <a:spLocks noGrp="1"/>
          </p:cNvSpPr>
          <p:nvPr>
            <p:ph type="sldNum" sz="quarter" idx="5"/>
          </p:nvPr>
        </p:nvSpPr>
        <p:spPr/>
        <p:txBody>
          <a:bodyPr/>
          <a:lstStyle/>
          <a:p>
            <a:fld id="{5403956D-F3BD-4CF1-A2AB-B04E9EED99D0}" type="slidenum">
              <a:rPr lang="en-US" smtClean="0"/>
              <a:t>2</a:t>
            </a:fld>
            <a:endParaRPr lang="en-US"/>
          </a:p>
        </p:txBody>
      </p:sp>
    </p:spTree>
    <p:extLst>
      <p:ext uri="{BB962C8B-B14F-4D97-AF65-F5344CB8AC3E}">
        <p14:creationId xmlns:p14="http://schemas.microsoft.com/office/powerpoint/2010/main" val="1111378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build strong brand equity, we applied rigorous consistency across all deliverables to establish an immediate, cohesive identity. Whether a potential customer sees your full-page magazine spread, scrolls past a web banner, or swipes through an Instagram carousel, they will experience a unified message. We utilized the exact same primary font pairing—</a:t>
            </a:r>
            <a:r>
              <a:rPr lang="en-US" dirty="0" err="1"/>
              <a:t>Filmotype</a:t>
            </a:r>
            <a:r>
              <a:rPr lang="en-US" dirty="0"/>
              <a:t> LaSalle for our expressive, high-impact headers and Futura PT for our clear, clean body blocks. Furthermore, we integrated your exact brand palette, leaning on organic shape blocks and structured layouts to connect the channels flawlessly</a:t>
            </a:r>
          </a:p>
        </p:txBody>
      </p:sp>
      <p:sp>
        <p:nvSpPr>
          <p:cNvPr id="4" name="Slide Number Placeholder 3"/>
          <p:cNvSpPr>
            <a:spLocks noGrp="1"/>
          </p:cNvSpPr>
          <p:nvPr>
            <p:ph type="sldNum" sz="quarter" idx="5"/>
          </p:nvPr>
        </p:nvSpPr>
        <p:spPr/>
        <p:txBody>
          <a:bodyPr/>
          <a:lstStyle/>
          <a:p>
            <a:fld id="{5403956D-F3BD-4CF1-A2AB-B04E9EED99D0}" type="slidenum">
              <a:rPr lang="en-US" smtClean="0"/>
              <a:t>3</a:t>
            </a:fld>
            <a:endParaRPr lang="en-US"/>
          </a:p>
        </p:txBody>
      </p:sp>
    </p:spTree>
    <p:extLst>
      <p:ext uri="{BB962C8B-B14F-4D97-AF65-F5344CB8AC3E}">
        <p14:creationId xmlns:p14="http://schemas.microsoft.com/office/powerpoint/2010/main" val="1304522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intentionally designed these assets with your target demographic of younger, health-conscious Gen Z and Millennial audiences in mind. These consumers value aesthetic clarity, transparency, and structural, imagery-heavy layouts. The photography tells an authentic story of fresh ingredients, home-cooked meals, and active community volunteering. To guarantee high conversions, we highlighted your call to action by placing it inside vibrant, high-contrast Carrot Orange shapes. By pairing a bold CTA with an exclamation point and changing the copy to Futura PT Bold, we give the audience a distinct, visually clear path to action.</a:t>
            </a:r>
          </a:p>
        </p:txBody>
      </p:sp>
      <p:sp>
        <p:nvSpPr>
          <p:cNvPr id="4" name="Slide Number Placeholder 3"/>
          <p:cNvSpPr>
            <a:spLocks noGrp="1"/>
          </p:cNvSpPr>
          <p:nvPr>
            <p:ph type="sldNum" sz="quarter" idx="5"/>
          </p:nvPr>
        </p:nvSpPr>
        <p:spPr/>
        <p:txBody>
          <a:bodyPr/>
          <a:lstStyle/>
          <a:p>
            <a:fld id="{5403956D-F3BD-4CF1-A2AB-B04E9EED99D0}" type="slidenum">
              <a:rPr lang="en-US" smtClean="0"/>
              <a:t>4</a:t>
            </a:fld>
            <a:endParaRPr lang="en-US"/>
          </a:p>
        </p:txBody>
      </p:sp>
    </p:spTree>
    <p:extLst>
      <p:ext uri="{BB962C8B-B14F-4D97-AF65-F5344CB8AC3E}">
        <p14:creationId xmlns:p14="http://schemas.microsoft.com/office/powerpoint/2010/main" val="2546356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Adapting our design across different mediums forced us to carefully evaluate technical specifications. Working in print allowed us to expand on your story using rich, high-resolution imagery and a comprehensive narrative block. The advantage here is premium real estate, though the challenge is its static nature. Conversely, when translating this into the digital leaderboard space, we faced severe vertical constraints. The challenge was keeping the copy punchy and readable at low web resolutions. For our social carousel, we embraced a square aspect ratio. This gave us an incredible storytelling advantage across sequential frames, allowing us to break up information into digestible, interactive beats.</a:t>
            </a:r>
          </a:p>
        </p:txBody>
      </p:sp>
      <p:sp>
        <p:nvSpPr>
          <p:cNvPr id="4" name="Slide Number Placeholder 3"/>
          <p:cNvSpPr>
            <a:spLocks noGrp="1"/>
          </p:cNvSpPr>
          <p:nvPr>
            <p:ph type="sldNum" sz="quarter" idx="5"/>
          </p:nvPr>
        </p:nvSpPr>
        <p:spPr/>
        <p:txBody>
          <a:bodyPr/>
          <a:lstStyle/>
          <a:p>
            <a:fld id="{5403956D-F3BD-4CF1-A2AB-B04E9EED99D0}" type="slidenum">
              <a:rPr lang="en-US" smtClean="0"/>
              <a:t>5</a:t>
            </a:fld>
            <a:endParaRPr lang="en-US"/>
          </a:p>
        </p:txBody>
      </p:sp>
    </p:spTree>
    <p:extLst>
      <p:ext uri="{BB962C8B-B14F-4D97-AF65-F5344CB8AC3E}">
        <p14:creationId xmlns:p14="http://schemas.microsoft.com/office/powerpoint/2010/main" val="363039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Naturally, moving across these distinct mediums required deliberate design compromises. We could not simply paste our comprehensive magazine layout onto a digital leaderboard. We had to heavily streamline our body copy for digital screens, extracting only the most punchy, action-oriented lines. Furthermore, in incorporating critical creative feedback, we audited our digital files to remove all instances of unapproved pure black text, replacing them with rich colors from your approved palette. We shifted our digital messaging to Futura PT Bold for increased legibility on screens and eliminated duplicate text layers to ensure your layouts remain clean, minimal, and impactful.</a:t>
            </a:r>
          </a:p>
        </p:txBody>
      </p:sp>
      <p:sp>
        <p:nvSpPr>
          <p:cNvPr id="4" name="Slide Number Placeholder 3"/>
          <p:cNvSpPr>
            <a:spLocks noGrp="1"/>
          </p:cNvSpPr>
          <p:nvPr>
            <p:ph type="sldNum" sz="quarter" idx="5"/>
          </p:nvPr>
        </p:nvSpPr>
        <p:spPr/>
        <p:txBody>
          <a:bodyPr/>
          <a:lstStyle/>
          <a:p>
            <a:fld id="{5403956D-F3BD-4CF1-A2AB-B04E9EED99D0}" type="slidenum">
              <a:rPr lang="en-US" smtClean="0"/>
              <a:t>6</a:t>
            </a:fld>
            <a:endParaRPr lang="en-US"/>
          </a:p>
        </p:txBody>
      </p:sp>
    </p:spTree>
    <p:extLst>
      <p:ext uri="{BB962C8B-B14F-4D97-AF65-F5344CB8AC3E}">
        <p14:creationId xmlns:p14="http://schemas.microsoft.com/office/powerpoint/2010/main" val="505775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let's look at why we selected these specific design elements and visual imagery. We utilized organic, soft-curved color blocks and framing boundaries to mimic the natural, imperfect edges of fresh farm produce. The imagery was carefully selected to avoid sterile, overly staged stock photography. Instead, we prioritized authentic, warm-toned human moments—showing friends cooking together, real agricultural harvesting, and direct, tangible local delivery boxes. Every single image used has been rigorously logged with full creative rights in our tracking spreadsheet. This intentional balance of clean structural lines, open whitespace, and rich lifestyle photography tells an emotional story that makes your target audience proud to support your brand.</a:t>
            </a:r>
          </a:p>
        </p:txBody>
      </p:sp>
      <p:sp>
        <p:nvSpPr>
          <p:cNvPr id="4" name="Slide Number Placeholder 3"/>
          <p:cNvSpPr>
            <a:spLocks noGrp="1"/>
          </p:cNvSpPr>
          <p:nvPr>
            <p:ph type="sldNum" sz="quarter" idx="5"/>
          </p:nvPr>
        </p:nvSpPr>
        <p:spPr/>
        <p:txBody>
          <a:bodyPr/>
          <a:lstStyle/>
          <a:p>
            <a:fld id="{5403956D-F3BD-4CF1-A2AB-B04E9EED99D0}" type="slidenum">
              <a:rPr lang="en-US" smtClean="0"/>
              <a:t>7</a:t>
            </a:fld>
            <a:endParaRPr lang="en-US"/>
          </a:p>
        </p:txBody>
      </p:sp>
    </p:spTree>
    <p:extLst>
      <p:ext uri="{BB962C8B-B14F-4D97-AF65-F5344CB8AC3E}">
        <p14:creationId xmlns:p14="http://schemas.microsoft.com/office/powerpoint/2010/main" val="341442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these unified assets, our agency is confident that Fresh Fare Farms will launch a highly effective, visually stunning, and deeply responsible campaign this Hunger Action Month. We are ready to move these files directly into production. Thank you so much for your time today, and we would love to open up the floor to hear your thoughts and answer any questions you may have!</a:t>
            </a:r>
          </a:p>
        </p:txBody>
      </p:sp>
      <p:sp>
        <p:nvSpPr>
          <p:cNvPr id="4" name="Slide Number Placeholder 3"/>
          <p:cNvSpPr>
            <a:spLocks noGrp="1"/>
          </p:cNvSpPr>
          <p:nvPr>
            <p:ph type="sldNum" sz="quarter" idx="5"/>
          </p:nvPr>
        </p:nvSpPr>
        <p:spPr/>
        <p:txBody>
          <a:bodyPr/>
          <a:lstStyle/>
          <a:p>
            <a:fld id="{5403956D-F3BD-4CF1-A2AB-B04E9EED99D0}" type="slidenum">
              <a:rPr lang="en-US" smtClean="0"/>
              <a:t>8</a:t>
            </a:fld>
            <a:endParaRPr lang="en-US"/>
          </a:p>
        </p:txBody>
      </p:sp>
    </p:spTree>
    <p:extLst>
      <p:ext uri="{BB962C8B-B14F-4D97-AF65-F5344CB8AC3E}">
        <p14:creationId xmlns:p14="http://schemas.microsoft.com/office/powerpoint/2010/main" val="4148300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6C1F1-CC52-9C7C-8AA1-F22A10CE17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6EA2C4-1EB3-713C-8682-609FD8650C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1EE14B-7612-AE38-2150-39ED73383B8D}"/>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E5C529C6-0A03-CB72-4255-E11D7DFAC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43D854-AAF3-43DA-5700-6E75F8FA9D3A}"/>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337545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1BDE-1BF1-0DCC-4B6C-CF80BD1CA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37756B-2389-6ED4-97C2-9DFD31720C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D3070E-A54A-618F-FF89-DFC2440A1CDB}"/>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AB82B17A-6924-CF6F-E15C-6B02EBCABC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C23B-6C46-048B-A29F-1A16975ECB0B}"/>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2777709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C1691-AD74-5287-622F-4A691A8319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D3C40A-6D75-BC8F-4D2B-A693716932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EE9A05-0B50-7F0B-908B-24F7B638608F}"/>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C08EFFDD-4E2C-6F16-BDC9-25D9EFBAB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C4AC49-2F01-1EC2-78B6-DC94A18862B2}"/>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375862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25E4-0C8B-B822-CAA0-C99743841B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13B0B0-A592-27A7-D7BB-08E6565CE2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638F17-FD61-0BD1-FFEB-950F6B554D4B}"/>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3C8B8A2F-10D1-4D94-FC8C-90B986DE0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65EF0A-DCBE-E2FA-C2C2-872C3C20FC34}"/>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3933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61D6-4233-4EB0-0AF4-4D8F7A8719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D8A0BC-3F5A-DAE8-908D-D1575E99BD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AEB51F-E73B-3CD7-6E6F-F33262B57879}"/>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5C90F59E-ACEF-FDA9-117F-AB461532C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40898-B4B8-9FDD-4D6F-F9AC1472DBF4}"/>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416388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976B-5BE9-68B5-48E3-6F14570BEA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237A8F-5A8E-2816-D257-EBCE064025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1374DB-AC19-7D7D-452C-04518F1ACB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649745-45C2-C382-885E-B44D541A1A4E}"/>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6" name="Footer Placeholder 5">
            <a:extLst>
              <a:ext uri="{FF2B5EF4-FFF2-40B4-BE49-F238E27FC236}">
                <a16:creationId xmlns:a16="http://schemas.microsoft.com/office/drawing/2014/main" id="{CF1282AF-591C-6C04-D07B-90BBA3CD7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1D056F-AF20-48F9-F705-3574B3B57D14}"/>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788089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6149C-81D8-895B-2826-B38858EF49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A1529FE-54CF-67B4-B85D-21CCE14F66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660F0D-0F4B-4007-FFDC-7BA1B9E584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3D62E8-6ACC-5D1A-03C1-3ADD97C535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8F79CD-9D78-D8D8-78B9-58F33056DE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D0BDB-C781-FB56-9579-04F880CA6C36}"/>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8" name="Footer Placeholder 7">
            <a:extLst>
              <a:ext uri="{FF2B5EF4-FFF2-40B4-BE49-F238E27FC236}">
                <a16:creationId xmlns:a16="http://schemas.microsoft.com/office/drawing/2014/main" id="{9016B763-1BFF-B34C-3BD0-11A2C4DFCF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5B947D-67B8-AF56-A3E7-A55CC730E0C7}"/>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06966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52963-1325-0E14-5A16-71F38A2A0E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0C91E9-EA26-3A63-9AA0-412C348BB4EA}"/>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4" name="Footer Placeholder 3">
            <a:extLst>
              <a:ext uri="{FF2B5EF4-FFF2-40B4-BE49-F238E27FC236}">
                <a16:creationId xmlns:a16="http://schemas.microsoft.com/office/drawing/2014/main" id="{8052EC5C-F980-8693-B9A4-57C3EC390F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AF709F-ACD2-5B69-4200-C56775869421}"/>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219053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143766-0CC3-7742-4597-DE6BC7C1B656}"/>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3" name="Footer Placeholder 2">
            <a:extLst>
              <a:ext uri="{FF2B5EF4-FFF2-40B4-BE49-F238E27FC236}">
                <a16:creationId xmlns:a16="http://schemas.microsoft.com/office/drawing/2014/main" id="{CC733ABC-B235-9D1C-E949-CB69777032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A8FC08-7411-C1D0-B224-818D032B7E2C}"/>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995774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168A-62E9-A5D9-9936-DEC590799F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ADF81B-D791-CF2E-18FC-4DB5AB99B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9720F2-3F90-C700-428C-9625C2691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2E094E-25C4-6402-6346-F781A3002CC2}"/>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6" name="Footer Placeholder 5">
            <a:extLst>
              <a:ext uri="{FF2B5EF4-FFF2-40B4-BE49-F238E27FC236}">
                <a16:creationId xmlns:a16="http://schemas.microsoft.com/office/drawing/2014/main" id="{AEAAA9BC-8337-A173-EB96-0B35AA3EA3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E679E-58F5-AE0C-D0B5-C12CC1EA5821}"/>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489198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1C4B8-9A03-595D-6CD4-1F00828CA2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1E01A0-6C32-56E1-5BC2-EFB0FCF8F0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EA8F01-98D5-7F32-146C-3E1E0D0EF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BB82E7-2F20-92AD-F685-91EB36C73A4F}"/>
              </a:ext>
            </a:extLst>
          </p:cNvPr>
          <p:cNvSpPr>
            <a:spLocks noGrp="1"/>
          </p:cNvSpPr>
          <p:nvPr>
            <p:ph type="dt" sz="half" idx="10"/>
          </p:nvPr>
        </p:nvSpPr>
        <p:spPr/>
        <p:txBody>
          <a:bodyPr/>
          <a:lstStyle/>
          <a:p>
            <a:fld id="{C4F0B21D-337A-4189-B477-F78CE69CF03D}" type="datetimeFigureOut">
              <a:rPr lang="en-US" smtClean="0"/>
              <a:t>6/28/2026</a:t>
            </a:fld>
            <a:endParaRPr lang="en-US"/>
          </a:p>
        </p:txBody>
      </p:sp>
      <p:sp>
        <p:nvSpPr>
          <p:cNvPr id="6" name="Footer Placeholder 5">
            <a:extLst>
              <a:ext uri="{FF2B5EF4-FFF2-40B4-BE49-F238E27FC236}">
                <a16:creationId xmlns:a16="http://schemas.microsoft.com/office/drawing/2014/main" id="{D161EC5E-4E9F-BC54-ABC5-024E56D476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48649A-A84B-03CC-E89C-417DC6286620}"/>
              </a:ext>
            </a:extLst>
          </p:cNvPr>
          <p:cNvSpPr>
            <a:spLocks noGrp="1"/>
          </p:cNvSpPr>
          <p:nvPr>
            <p:ph type="sldNum" sz="quarter" idx="12"/>
          </p:nvPr>
        </p:nvSpPr>
        <p:spPr/>
        <p:txBody>
          <a:bodyPr/>
          <a:lstStyle/>
          <a:p>
            <a:fld id="{4450EDC1-6A40-482F-A640-F15E1C50ABB8}" type="slidenum">
              <a:rPr lang="en-US" smtClean="0"/>
              <a:t>‹#›</a:t>
            </a:fld>
            <a:endParaRPr lang="en-US"/>
          </a:p>
        </p:txBody>
      </p:sp>
    </p:spTree>
    <p:extLst>
      <p:ext uri="{BB962C8B-B14F-4D97-AF65-F5344CB8AC3E}">
        <p14:creationId xmlns:p14="http://schemas.microsoft.com/office/powerpoint/2010/main" val="152762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0B0A16-6EE9-B723-930C-6F96FF1201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7BFD6B-82FA-CD2B-ED70-FA6BC6A50A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92745E-70CA-A9A7-5581-37A757F3C2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F0B21D-337A-4189-B477-F78CE69CF03D}" type="datetimeFigureOut">
              <a:rPr lang="en-US" smtClean="0"/>
              <a:t>6/28/2026</a:t>
            </a:fld>
            <a:endParaRPr lang="en-US"/>
          </a:p>
        </p:txBody>
      </p:sp>
      <p:sp>
        <p:nvSpPr>
          <p:cNvPr id="5" name="Footer Placeholder 4">
            <a:extLst>
              <a:ext uri="{FF2B5EF4-FFF2-40B4-BE49-F238E27FC236}">
                <a16:creationId xmlns:a16="http://schemas.microsoft.com/office/drawing/2014/main" id="{64B5A2BA-3335-F63A-F1E0-7052C3E165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70FFF4-A11B-B15A-4CD1-217CAE5942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50EDC1-6A40-482F-A640-F15E1C50ABB8}" type="slidenum">
              <a:rPr lang="en-US" smtClean="0"/>
              <a:t>‹#›</a:t>
            </a:fld>
            <a:endParaRPr lang="en-US"/>
          </a:p>
        </p:txBody>
      </p:sp>
    </p:spTree>
    <p:extLst>
      <p:ext uri="{BB962C8B-B14F-4D97-AF65-F5344CB8AC3E}">
        <p14:creationId xmlns:p14="http://schemas.microsoft.com/office/powerpoint/2010/main" val="379338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59D5-008D-590C-6DBB-396A3F0EF6D9}"/>
              </a:ext>
            </a:extLst>
          </p:cNvPr>
          <p:cNvSpPr>
            <a:spLocks noGrp="1"/>
          </p:cNvSpPr>
          <p:nvPr>
            <p:ph type="ctrTitle"/>
          </p:nvPr>
        </p:nvSpPr>
        <p:spPr>
          <a:xfrm>
            <a:off x="1524000" y="1314449"/>
            <a:ext cx="9144000" cy="2195513"/>
          </a:xfrm>
        </p:spPr>
        <p:txBody>
          <a:bodyPr/>
          <a:lstStyle/>
          <a:p>
            <a:r>
              <a:rPr lang="en-US"/>
              <a:t>Local. Sustainable. FRESH</a:t>
            </a:r>
            <a:endParaRPr lang="en-US" dirty="0"/>
          </a:p>
        </p:txBody>
      </p:sp>
      <p:sp>
        <p:nvSpPr>
          <p:cNvPr id="3" name="Subtitle 2">
            <a:extLst>
              <a:ext uri="{FF2B5EF4-FFF2-40B4-BE49-F238E27FC236}">
                <a16:creationId xmlns:a16="http://schemas.microsoft.com/office/drawing/2014/main" id="{652494BC-9B56-80AE-2FCA-933740AB5759}"/>
              </a:ext>
            </a:extLst>
          </p:cNvPr>
          <p:cNvSpPr>
            <a:spLocks noGrp="1"/>
          </p:cNvSpPr>
          <p:nvPr>
            <p:ph type="subTitle" idx="1"/>
          </p:nvPr>
        </p:nvSpPr>
        <p:spPr/>
        <p:txBody>
          <a:bodyPr/>
          <a:lstStyle/>
          <a:p>
            <a:r>
              <a:rPr lang="en-US"/>
              <a:t>By Uzair Ali</a:t>
            </a:r>
          </a:p>
        </p:txBody>
      </p:sp>
      <p:pic>
        <p:nvPicPr>
          <p:cNvPr id="50" name="Picture"/>
          <p:cNvPicPr>
            <a:picLocks noChangeAspect="1"/>
          </p:cNvPicPr>
          <p:nvPr/>
        </p:nvPicPr>
        <p:blipFill>
          <a:blip r:embed="rId2"/>
          <a:srcRect t="30928" b="14902"/>
          <a:stretch>
            <a:fillRect/>
          </a:stretch>
        </p:blipFill>
        <p:spPr>
          <a:xfrm>
            <a:off x="2496000" y="3960000"/>
            <a:ext cx="7200000" cy="2600000"/>
          </a:xfrm>
          <a:prstGeom prst="rect">
            <a:avLst/>
          </a:prstGeom>
        </p:spPr>
      </p:pic>
    </p:spTree>
    <p:extLst>
      <p:ext uri="{BB962C8B-B14F-4D97-AF65-F5344CB8AC3E}">
        <p14:creationId xmlns:p14="http://schemas.microsoft.com/office/powerpoint/2010/main" val="165160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2A2B50-FF36-3837-4FC9-0940631BD5C4}"/>
              </a:ext>
            </a:extLst>
          </p:cNvPr>
          <p:cNvSpPr>
            <a:spLocks noGrp="1"/>
          </p:cNvSpPr>
          <p:nvPr>
            <p:ph type="title"/>
          </p:nvPr>
        </p:nvSpPr>
        <p:spPr>
          <a:xfrm>
            <a:off x="630936" y="640080"/>
            <a:ext cx="4818888" cy="1481328"/>
          </a:xfrm>
        </p:spPr>
        <p:txBody>
          <a:bodyPr anchor="b">
            <a:normAutofit/>
          </a:bodyPr>
          <a:lstStyle/>
          <a:p>
            <a:r>
              <a:rPr lang="en-US" sz="4200"/>
              <a:t>Connecting Identity with Social Purpose</a:t>
            </a:r>
          </a:p>
        </p:txBody>
      </p:sp>
      <p:sp>
        <p:nvSpPr>
          <p:cNvPr id="6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4924F14-5848-B760-1B4A-95A8E72F29A9}"/>
              </a:ext>
            </a:extLst>
          </p:cNvPr>
          <p:cNvSpPr>
            <a:spLocks noGrp="1"/>
          </p:cNvSpPr>
          <p:nvPr>
            <p:ph idx="1"/>
          </p:nvPr>
        </p:nvSpPr>
        <p:spPr>
          <a:xfrm>
            <a:off x="630936" y="2660904"/>
            <a:ext cx="4818888" cy="3547872"/>
          </a:xfrm>
        </p:spPr>
        <p:txBody>
          <a:bodyPr anchor="t">
            <a:normAutofit/>
          </a:bodyPr>
          <a:lstStyle/>
          <a:p>
            <a:r>
              <a:rPr lang="en-US" sz="1900" b="1"/>
              <a:t>Core Brand Representation:</a:t>
            </a:r>
            <a:r>
              <a:rPr lang="en-US" sz="1900"/>
              <a:t> Honoring your commitment to local farming, reduced food miles, and ecological sustainability.</a:t>
            </a:r>
          </a:p>
          <a:p>
            <a:r>
              <a:rPr lang="en-US" sz="1900" b="1"/>
              <a:t>Campaign Objective:</a:t>
            </a:r>
            <a:r>
              <a:rPr lang="en-US" sz="1900"/>
              <a:t> Drive target audience conversions to FreshFareFarms.meals/signup during Hunger Action Month.</a:t>
            </a:r>
          </a:p>
          <a:p>
            <a:r>
              <a:rPr lang="en-US" sz="1900" b="1"/>
              <a:t>Community Impact:</a:t>
            </a:r>
            <a:r>
              <a:rPr lang="en-US" sz="1900"/>
              <a:t> Every signup directly triggers a donated box of fresh produce to local community food banks.</a:t>
            </a:r>
          </a:p>
        </p:txBody>
      </p:sp>
      <p:pic>
        <p:nvPicPr>
          <p:cNvPr id="50" name="Picture"/>
          <p:cNvPicPr>
            <a:picLocks noChangeAspect="1"/>
          </p:cNvPicPr>
          <p:nvPr/>
        </p:nvPicPr>
        <p:blipFill>
          <a:blip r:embed="rId3"/>
          <a:srcRect t="30616" r="3" b="3"/>
          <a:stretch>
            <a:fillRect/>
          </a:stretch>
        </p:blipFill>
        <p:spPr>
          <a:xfrm>
            <a:off x="6145452" y="640080"/>
            <a:ext cx="5366160" cy="5577840"/>
          </a:xfrm>
          <a:prstGeom prst="rect">
            <a:avLst/>
          </a:prstGeom>
        </p:spPr>
      </p:pic>
    </p:spTree>
    <p:extLst>
      <p:ext uri="{BB962C8B-B14F-4D97-AF65-F5344CB8AC3E}">
        <p14:creationId xmlns:p14="http://schemas.microsoft.com/office/powerpoint/2010/main" val="2856542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786AC2-A52B-3D64-4FC4-26E854EA4F9F}"/>
              </a:ext>
            </a:extLst>
          </p:cNvPr>
          <p:cNvSpPr>
            <a:spLocks noGrp="1"/>
          </p:cNvSpPr>
          <p:nvPr>
            <p:ph type="title"/>
          </p:nvPr>
        </p:nvSpPr>
        <p:spPr>
          <a:xfrm>
            <a:off x="630936" y="640080"/>
            <a:ext cx="4818888" cy="1481328"/>
          </a:xfrm>
        </p:spPr>
        <p:txBody>
          <a:bodyPr anchor="b">
            <a:normAutofit/>
          </a:bodyPr>
          <a:lstStyle/>
          <a:p>
            <a:r>
              <a:rPr lang="en-US" sz="5000"/>
              <a:t>One Cohesive Campaign Voice</a:t>
            </a:r>
          </a:p>
        </p:txBody>
      </p:sp>
      <p:sp>
        <p:nvSpPr>
          <p:cNvPr id="6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EFB8EC-9F4F-2653-7804-923A5866FFB3}"/>
              </a:ext>
            </a:extLst>
          </p:cNvPr>
          <p:cNvSpPr>
            <a:spLocks noGrp="1"/>
          </p:cNvSpPr>
          <p:nvPr>
            <p:ph idx="1"/>
          </p:nvPr>
        </p:nvSpPr>
        <p:spPr>
          <a:xfrm>
            <a:off x="630936" y="2660904"/>
            <a:ext cx="4818888" cy="3547872"/>
          </a:xfrm>
        </p:spPr>
        <p:txBody>
          <a:bodyPr anchor="t">
            <a:normAutofit/>
          </a:bodyPr>
          <a:lstStyle/>
          <a:p>
            <a:r>
              <a:rPr lang="en-US" sz="2000" b="1" dirty="0"/>
              <a:t>Unified Campaign Tagline:</a:t>
            </a:r>
            <a:r>
              <a:rPr lang="en-US" sz="2000" dirty="0"/>
              <a:t> </a:t>
            </a:r>
            <a:r>
              <a:rPr lang="en-US" sz="2000" i="1" dirty="0"/>
              <a:t>"Local. Sustainable. FRESH."</a:t>
            </a:r>
            <a:endParaRPr lang="en-US" sz="2000" dirty="0"/>
          </a:p>
          <a:p>
            <a:r>
              <a:rPr lang="en-US" sz="2000" b="1" dirty="0"/>
              <a:t>Strict Palette Adherence:</a:t>
            </a:r>
            <a:r>
              <a:rPr lang="en-US" sz="2000" dirty="0"/>
              <a:t> Visual layouts anchored in Avocado Green (#789b4a), Lime Green (#e0e568), and Carrot Orange (#f57f45).</a:t>
            </a:r>
          </a:p>
          <a:p>
            <a:r>
              <a:rPr lang="en-US" sz="2000" b="1" dirty="0"/>
              <a:t>Consistent Typography Hierarchy:</a:t>
            </a:r>
            <a:r>
              <a:rPr lang="en-US" sz="2000" dirty="0"/>
              <a:t> </a:t>
            </a:r>
            <a:r>
              <a:rPr lang="en-US" sz="2000" b="1" dirty="0" err="1"/>
              <a:t>Filmotype</a:t>
            </a:r>
            <a:r>
              <a:rPr lang="en-US" sz="2000" b="1" dirty="0"/>
              <a:t> LaSalle</a:t>
            </a:r>
            <a:r>
              <a:rPr lang="en-US" sz="2000" dirty="0"/>
              <a:t> for emotional, high-impact headlines; </a:t>
            </a:r>
            <a:r>
              <a:rPr lang="en-US" sz="2000" b="1" dirty="0"/>
              <a:t>Futura PT</a:t>
            </a:r>
            <a:r>
              <a:rPr lang="en-US" sz="2000" dirty="0"/>
              <a:t> for structured body text.</a:t>
            </a:r>
          </a:p>
          <a:p>
            <a:endParaRPr lang="en-US" sz="2000" dirty="0"/>
          </a:p>
        </p:txBody>
      </p:sp>
      <p:pic>
        <p:nvPicPr>
          <p:cNvPr id="50" name="Picture"/>
          <p:cNvPicPr>
            <a:picLocks noChangeAspect="1"/>
          </p:cNvPicPr>
          <p:nvPr/>
        </p:nvPicPr>
        <p:blipFill>
          <a:blip r:embed="rId3"/>
          <a:srcRect t="13477" b="13477"/>
          <a:stretch>
            <a:fillRect/>
          </a:stretch>
        </p:blipFill>
        <p:spPr>
          <a:xfrm>
            <a:off x="6279996" y="640080"/>
            <a:ext cx="5097072" cy="5577840"/>
          </a:xfrm>
          <a:prstGeom prst="rect">
            <a:avLst/>
          </a:prstGeom>
        </p:spPr>
      </p:pic>
    </p:spTree>
    <p:extLst>
      <p:ext uri="{BB962C8B-B14F-4D97-AF65-F5344CB8AC3E}">
        <p14:creationId xmlns:p14="http://schemas.microsoft.com/office/powerpoint/2010/main" val="259813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4C8F7D-E955-160B-0AD6-B206CB90A7A9}"/>
              </a:ext>
            </a:extLst>
          </p:cNvPr>
          <p:cNvSpPr>
            <a:spLocks noGrp="1"/>
          </p:cNvSpPr>
          <p:nvPr>
            <p:ph type="title"/>
          </p:nvPr>
        </p:nvSpPr>
        <p:spPr>
          <a:xfrm>
            <a:off x="630936" y="640080"/>
            <a:ext cx="4818888" cy="1481328"/>
          </a:xfrm>
        </p:spPr>
        <p:txBody>
          <a:bodyPr anchor="b">
            <a:normAutofit/>
          </a:bodyPr>
          <a:lstStyle/>
          <a:p>
            <a:r>
              <a:rPr lang="en-US" sz="3800"/>
              <a:t>Engaging Health-Conscious Consumers</a:t>
            </a:r>
          </a:p>
        </p:txBody>
      </p:sp>
      <p:sp>
        <p:nvSpPr>
          <p:cNvPr id="5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04ECF1E-2C89-356E-A75B-FAA72F7B7415}"/>
              </a:ext>
            </a:extLst>
          </p:cNvPr>
          <p:cNvSpPr>
            <a:spLocks noGrp="1"/>
          </p:cNvSpPr>
          <p:nvPr>
            <p:ph idx="1"/>
          </p:nvPr>
        </p:nvSpPr>
        <p:spPr>
          <a:xfrm>
            <a:off x="630936" y="2660904"/>
            <a:ext cx="4818888" cy="3547872"/>
          </a:xfrm>
        </p:spPr>
        <p:txBody>
          <a:bodyPr anchor="t">
            <a:normAutofit/>
          </a:bodyPr>
          <a:lstStyle/>
          <a:p>
            <a:r>
              <a:rPr lang="en-US" sz="2000" b="1"/>
              <a:t>Visual Preferences:</a:t>
            </a:r>
            <a:r>
              <a:rPr lang="en-US" sz="2000"/>
              <a:t> Clean, premium, transparent, and imagery-heavy layouts tailored for Gen Z and Millennials.</a:t>
            </a:r>
          </a:p>
          <a:p>
            <a:r>
              <a:rPr lang="en-US" sz="2000" b="1"/>
              <a:t>Delivering the Message:</a:t>
            </a:r>
            <a:r>
              <a:rPr lang="en-US" sz="2000"/>
              <a:t> Visually connecting healthy meal convenience with immediate community action.</a:t>
            </a:r>
          </a:p>
          <a:p>
            <a:r>
              <a:rPr lang="en-US" sz="2000" b="1"/>
              <a:t>Highlighting the CTA:</a:t>
            </a:r>
            <a:r>
              <a:rPr lang="en-US" sz="2000"/>
              <a:t> Using high-contrast Carrot Orange shapes and bold typography to draw immediate focus to your signup destination.</a:t>
            </a:r>
          </a:p>
        </p:txBody>
      </p:sp>
      <p:pic>
        <p:nvPicPr>
          <p:cNvPr id="50" name="Picture"/>
          <p:cNvPicPr>
            <a:picLocks noChangeAspect="1"/>
          </p:cNvPicPr>
          <p:nvPr/>
        </p:nvPicPr>
        <p:blipFill>
          <a:blip r:embed="rId3"/>
          <a:srcRect t="2708" b="18724"/>
          <a:stretch>
            <a:fillRect/>
          </a:stretch>
        </p:blipFill>
        <p:spPr>
          <a:xfrm>
            <a:off x="6459114" y="640080"/>
            <a:ext cx="4738835" cy="5577840"/>
          </a:xfrm>
          <a:prstGeom prst="rect">
            <a:avLst/>
          </a:prstGeom>
        </p:spPr>
      </p:pic>
    </p:spTree>
    <p:extLst>
      <p:ext uri="{BB962C8B-B14F-4D97-AF65-F5344CB8AC3E}">
        <p14:creationId xmlns:p14="http://schemas.microsoft.com/office/powerpoint/2010/main" val="77740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9FEA0-CF40-8046-B824-51C970BEFD89}"/>
              </a:ext>
            </a:extLst>
          </p:cNvPr>
          <p:cNvSpPr>
            <a:spLocks noGrp="1"/>
          </p:cNvSpPr>
          <p:nvPr>
            <p:ph type="title"/>
          </p:nvPr>
        </p:nvSpPr>
        <p:spPr>
          <a:xfrm>
            <a:off x="630936" y="640080"/>
            <a:ext cx="4818888" cy="1481328"/>
          </a:xfrm>
        </p:spPr>
        <p:txBody>
          <a:bodyPr anchor="b">
            <a:normAutofit/>
          </a:bodyPr>
          <a:lstStyle/>
          <a:p>
            <a:r>
              <a:rPr lang="en-US" sz="4600"/>
              <a:t>Designing for Three Distinct Canvases</a:t>
            </a:r>
          </a:p>
        </p:txBody>
      </p:sp>
      <p:sp>
        <p:nvSpPr>
          <p:cNvPr id="57"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F8559400-9F9E-098A-3852-EB610F4F8809}"/>
              </a:ext>
            </a:extLst>
          </p:cNvPr>
          <p:cNvSpPr>
            <a:spLocks noGrp="1"/>
          </p:cNvSpPr>
          <p:nvPr>
            <p:ph idx="1"/>
          </p:nvPr>
        </p:nvSpPr>
        <p:spPr>
          <a:xfrm>
            <a:off x="630936" y="2660904"/>
            <a:ext cx="4818888" cy="3547872"/>
          </a:xfrm>
        </p:spPr>
        <p:txBody>
          <a:bodyPr anchor="t">
            <a:normAutofit/>
          </a:bodyPr>
          <a:lstStyle/>
          <a:p>
            <a:r>
              <a:rPr lang="en-US" sz="1900" b="1"/>
              <a:t>Print Magazine (8.625 X 10.75 in):</a:t>
            </a:r>
            <a:r>
              <a:rPr lang="en-US" sz="1900"/>
              <a:t> Expansive, high-resolution storytelling (300 DPI / CMYK); challenged by static space boundaries.</a:t>
            </a:r>
          </a:p>
          <a:p>
            <a:r>
              <a:rPr lang="en-US" sz="1900" b="1"/>
              <a:t>Digital Leaderboard (728 X90): </a:t>
            </a:r>
            <a:r>
              <a:rPr lang="en-US" sz="1900"/>
              <a:t>Exceptional cross-web visibility; severely restricted by tight horizontal spatial constraints.</a:t>
            </a:r>
          </a:p>
          <a:p>
            <a:r>
              <a:rPr lang="en-US" sz="1900" b="1"/>
              <a:t>Social Media Carousel (1080 X1080):</a:t>
            </a:r>
            <a:r>
              <a:rPr lang="en-US" sz="1900"/>
              <a:t> Interactive sequential frame building (1:1 Web Canvas); requires compressing text into punchy captions.</a:t>
            </a:r>
          </a:p>
          <a:p>
            <a:endParaRPr lang="en-US" sz="1900"/>
          </a:p>
        </p:txBody>
      </p:sp>
      <p:pic>
        <p:nvPicPr>
          <p:cNvPr id="50" name="Picture"/>
          <p:cNvPicPr>
            <a:picLocks noChangeAspect="1"/>
          </p:cNvPicPr>
          <p:nvPr/>
        </p:nvPicPr>
        <p:blipFill>
          <a:blip r:embed="rId3"/>
          <a:srcRect t="13984" b="13984"/>
          <a:stretch>
            <a:fillRect/>
          </a:stretch>
        </p:blipFill>
        <p:spPr>
          <a:xfrm>
            <a:off x="6244119" y="640080"/>
            <a:ext cx="5168825" cy="5577840"/>
          </a:xfrm>
          <a:prstGeom prst="rect">
            <a:avLst/>
          </a:prstGeom>
        </p:spPr>
      </p:pic>
    </p:spTree>
    <p:extLst>
      <p:ext uri="{BB962C8B-B14F-4D97-AF65-F5344CB8AC3E}">
        <p14:creationId xmlns:p14="http://schemas.microsoft.com/office/powerpoint/2010/main" val="4041187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6C098-ADB9-24EE-F6F6-3821912BEF9E}"/>
              </a:ext>
            </a:extLst>
          </p:cNvPr>
          <p:cNvSpPr>
            <a:spLocks noGrp="1"/>
          </p:cNvSpPr>
          <p:nvPr>
            <p:ph type="title"/>
          </p:nvPr>
        </p:nvSpPr>
        <p:spPr>
          <a:xfrm>
            <a:off x="630936" y="640080"/>
            <a:ext cx="4818888" cy="1481328"/>
          </a:xfrm>
        </p:spPr>
        <p:txBody>
          <a:bodyPr anchor="b">
            <a:normAutofit/>
          </a:bodyPr>
          <a:lstStyle/>
          <a:p>
            <a:r>
              <a:rPr lang="en-US" sz="3800"/>
              <a:t>Strategic Refinements &amp; Brand Purity</a:t>
            </a:r>
          </a:p>
        </p:txBody>
      </p:sp>
      <p:sp>
        <p:nvSpPr>
          <p:cNvPr id="5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18FE328-0A5A-891E-9527-F9EFECDCC5FE}"/>
              </a:ext>
            </a:extLst>
          </p:cNvPr>
          <p:cNvSpPr>
            <a:spLocks noGrp="1"/>
          </p:cNvSpPr>
          <p:nvPr>
            <p:ph idx="1"/>
          </p:nvPr>
        </p:nvSpPr>
        <p:spPr>
          <a:xfrm>
            <a:off x="630936" y="2660904"/>
            <a:ext cx="4818888" cy="3547872"/>
          </a:xfrm>
        </p:spPr>
        <p:txBody>
          <a:bodyPr anchor="t">
            <a:normAutofit/>
          </a:bodyPr>
          <a:lstStyle/>
          <a:p>
            <a:r>
              <a:rPr lang="en-US" sz="1900" b="1"/>
              <a:t>Text Hierarchy Overhaul:</a:t>
            </a:r>
            <a:r>
              <a:rPr lang="en-US" sz="1900"/>
              <a:t> Streamlining dense text paragraphs down to immediate, action-oriented digital copy callouts.</a:t>
            </a:r>
          </a:p>
          <a:p>
            <a:r>
              <a:rPr lang="en-US" sz="1900" b="1"/>
              <a:t>Typography Optimization:</a:t>
            </a:r>
            <a:r>
              <a:rPr lang="en-US" sz="1900"/>
              <a:t> Shifting prominent screen copy from </a:t>
            </a:r>
            <a:r>
              <a:rPr lang="en-US" sz="1900" i="1"/>
              <a:t>Futura PT Book</a:t>
            </a:r>
            <a:r>
              <a:rPr lang="en-US" sz="1900"/>
              <a:t> to </a:t>
            </a:r>
            <a:r>
              <a:rPr lang="en-US" sz="1900" i="1"/>
              <a:t>Futura PT Bold</a:t>
            </a:r>
            <a:r>
              <a:rPr lang="en-US" sz="1900"/>
              <a:t> for optimized digital readability.</a:t>
            </a:r>
          </a:p>
          <a:p>
            <a:r>
              <a:rPr lang="en-US" sz="1900" b="1"/>
              <a:t>Absolute Brand Alignment:</a:t>
            </a:r>
            <a:r>
              <a:rPr lang="en-US" sz="1900"/>
              <a:t> Eliminating all instances of unapproved pure black text, replacing them completely with approved brand dark palette colors.</a:t>
            </a:r>
          </a:p>
          <a:p>
            <a:endParaRPr lang="en-US" sz="1900"/>
          </a:p>
        </p:txBody>
      </p:sp>
      <p:pic>
        <p:nvPicPr>
          <p:cNvPr id="50" name="Picture"/>
          <p:cNvPicPr>
            <a:picLocks noChangeAspect="1"/>
          </p:cNvPicPr>
          <p:nvPr/>
        </p:nvPicPr>
        <p:blipFill>
          <a:blip r:embed="rId3"/>
          <a:srcRect l="11533" r="11533"/>
          <a:stretch>
            <a:fillRect/>
          </a:stretch>
        </p:blipFill>
        <p:spPr>
          <a:xfrm>
            <a:off x="6682905" y="640080"/>
            <a:ext cx="4291254" cy="5577840"/>
          </a:xfrm>
          <a:prstGeom prst="rect">
            <a:avLst/>
          </a:prstGeom>
        </p:spPr>
      </p:pic>
    </p:spTree>
    <p:extLst>
      <p:ext uri="{BB962C8B-B14F-4D97-AF65-F5344CB8AC3E}">
        <p14:creationId xmlns:p14="http://schemas.microsoft.com/office/powerpoint/2010/main" val="315116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B79980-BE56-00BF-91B3-8AC4518DF0CB}"/>
              </a:ext>
            </a:extLst>
          </p:cNvPr>
          <p:cNvSpPr>
            <a:spLocks noGrp="1"/>
          </p:cNvSpPr>
          <p:nvPr>
            <p:ph type="title"/>
          </p:nvPr>
        </p:nvSpPr>
        <p:spPr>
          <a:xfrm>
            <a:off x="630936" y="640080"/>
            <a:ext cx="4818888" cy="1481328"/>
          </a:xfrm>
        </p:spPr>
        <p:txBody>
          <a:bodyPr anchor="b">
            <a:normAutofit/>
          </a:bodyPr>
          <a:lstStyle/>
          <a:p>
            <a:r>
              <a:rPr lang="en-US" sz="4200"/>
              <a:t>The Artistic Elements of Engagement</a:t>
            </a:r>
          </a:p>
        </p:txBody>
      </p:sp>
      <p:sp>
        <p:nvSpPr>
          <p:cNvPr id="57"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EB0860B-3806-B74A-5232-85167EB6CE4D}"/>
              </a:ext>
            </a:extLst>
          </p:cNvPr>
          <p:cNvSpPr>
            <a:spLocks noGrp="1"/>
          </p:cNvSpPr>
          <p:nvPr>
            <p:ph idx="1"/>
          </p:nvPr>
        </p:nvSpPr>
        <p:spPr>
          <a:xfrm>
            <a:off x="630936" y="2660904"/>
            <a:ext cx="4818888" cy="3547872"/>
          </a:xfrm>
        </p:spPr>
        <p:txBody>
          <a:bodyPr anchor="t">
            <a:normAutofit/>
          </a:bodyPr>
          <a:lstStyle/>
          <a:p>
            <a:r>
              <a:rPr lang="en-US" sz="1900" b="1"/>
              <a:t>Organic Shapes:</a:t>
            </a:r>
            <a:r>
              <a:rPr lang="en-US" sz="1900"/>
              <a:t> Implementing soft-edged, rounded geometric containers to mimic natural, organic farming structures.</a:t>
            </a:r>
          </a:p>
          <a:p>
            <a:r>
              <a:rPr lang="en-US" sz="1900" b="1"/>
              <a:t>Human Connections:</a:t>
            </a:r>
            <a:r>
              <a:rPr lang="en-US" sz="1900"/>
              <a:t> Selecting imagery centered on authentic human interactions, community outreach, and natural farm harvesting.</a:t>
            </a:r>
          </a:p>
          <a:p>
            <a:r>
              <a:rPr lang="en-US" sz="1900" b="1"/>
              <a:t>Transparent Sourcing:</a:t>
            </a:r>
            <a:r>
              <a:rPr lang="en-US" sz="1900"/>
              <a:t> Full image asset compliance tracked, verified, and logged in our </a:t>
            </a:r>
            <a:r>
              <a:rPr lang="en-US" sz="1900" i="1"/>
              <a:t>GRA 415 Attribution Tracking Spreadsheet</a:t>
            </a:r>
            <a:r>
              <a:rPr lang="en-US" sz="1900"/>
              <a:t>.</a:t>
            </a:r>
          </a:p>
        </p:txBody>
      </p:sp>
      <p:pic>
        <p:nvPicPr>
          <p:cNvPr id="50" name="Picture"/>
          <p:cNvPicPr>
            <a:picLocks noChangeAspect="1"/>
          </p:cNvPicPr>
          <p:nvPr/>
        </p:nvPicPr>
        <p:blipFill>
          <a:blip r:embed="rId3"/>
          <a:srcRect t="14076" b="4049"/>
          <a:stretch>
            <a:fillRect/>
          </a:stretch>
        </p:blipFill>
        <p:spPr>
          <a:xfrm>
            <a:off x="6554817" y="640080"/>
            <a:ext cx="4547429" cy="5577840"/>
          </a:xfrm>
          <a:prstGeom prst="rect">
            <a:avLst/>
          </a:prstGeom>
        </p:spPr>
      </p:pic>
    </p:spTree>
    <p:extLst>
      <p:ext uri="{BB962C8B-B14F-4D97-AF65-F5344CB8AC3E}">
        <p14:creationId xmlns:p14="http://schemas.microsoft.com/office/powerpoint/2010/main" val="1840331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8A9649-BC7D-4E69-5897-5667FC71FD05}"/>
              </a:ext>
            </a:extLst>
          </p:cNvPr>
          <p:cNvSpPr>
            <a:spLocks noGrp="1"/>
          </p:cNvSpPr>
          <p:nvPr>
            <p:ph type="title"/>
          </p:nvPr>
        </p:nvSpPr>
        <p:spPr>
          <a:xfrm>
            <a:off x="630936" y="640080"/>
            <a:ext cx="4818888" cy="1481328"/>
          </a:xfrm>
        </p:spPr>
        <p:txBody>
          <a:bodyPr anchor="b">
            <a:normAutofit/>
          </a:bodyPr>
          <a:lstStyle/>
          <a:p>
            <a:r>
              <a:rPr lang="en-US" sz="4200"/>
              <a:t>Keep Your Community FRESH!</a:t>
            </a:r>
          </a:p>
        </p:txBody>
      </p:sp>
      <p:sp>
        <p:nvSpPr>
          <p:cNvPr id="5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B20018-7112-7797-CC12-AF46151264AE}"/>
              </a:ext>
            </a:extLst>
          </p:cNvPr>
          <p:cNvSpPr>
            <a:spLocks noGrp="1"/>
          </p:cNvSpPr>
          <p:nvPr>
            <p:ph idx="1"/>
          </p:nvPr>
        </p:nvSpPr>
        <p:spPr>
          <a:xfrm>
            <a:off x="630936" y="2660904"/>
            <a:ext cx="4818888" cy="3547872"/>
          </a:xfrm>
        </p:spPr>
        <p:txBody>
          <a:bodyPr anchor="t">
            <a:normAutofit/>
          </a:bodyPr>
          <a:lstStyle/>
          <a:p>
            <a:r>
              <a:rPr lang="en-US" sz="2200"/>
              <a:t>Campaign assets completely optimized for print production and digital deployment.</a:t>
            </a:r>
          </a:p>
          <a:p>
            <a:r>
              <a:rPr lang="en-US" sz="2200" b="1"/>
              <a:t>Primary Landing Destination:</a:t>
            </a:r>
            <a:r>
              <a:rPr lang="en-US" sz="2200"/>
              <a:t> www.FreshFareFarms.meals/signup</a:t>
            </a:r>
          </a:p>
          <a:p>
            <a:r>
              <a:rPr lang="en-US" sz="2200"/>
              <a:t>Thank you for your partnership! Open for Agency-Client Discussion</a:t>
            </a:r>
          </a:p>
        </p:txBody>
      </p:sp>
      <p:pic>
        <p:nvPicPr>
          <p:cNvPr id="50" name="Picture"/>
          <p:cNvPicPr>
            <a:picLocks noChangeAspect="1"/>
          </p:cNvPicPr>
          <p:nvPr/>
        </p:nvPicPr>
        <p:blipFill>
          <a:blip r:embed="rId3"/>
          <a:srcRect t="547" b="547"/>
          <a:stretch>
            <a:fillRect/>
          </a:stretch>
        </p:blipFill>
        <p:spPr>
          <a:xfrm>
            <a:off x="6099048" y="729376"/>
            <a:ext cx="5458968" cy="5399247"/>
          </a:xfrm>
          <a:prstGeom prst="rect">
            <a:avLst/>
          </a:prstGeom>
        </p:spPr>
      </p:pic>
    </p:spTree>
    <p:extLst>
      <p:ext uri="{BB962C8B-B14F-4D97-AF65-F5344CB8AC3E}">
        <p14:creationId xmlns:p14="http://schemas.microsoft.com/office/powerpoint/2010/main" val="596193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322</TotalTime>
  <Words>1142</Words>
  <Application>Microsoft Office PowerPoint</Application>
  <PresentationFormat>Widescreen</PresentationFormat>
  <Paragraphs>44</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Local. Sustainable. FRESH</vt:lpstr>
      <vt:lpstr>Connecting Identity with Social Purpose</vt:lpstr>
      <vt:lpstr>One Cohesive Campaign Voice</vt:lpstr>
      <vt:lpstr>Engaging Health-Conscious Consumers</vt:lpstr>
      <vt:lpstr>Designing for Three Distinct Canvases</vt:lpstr>
      <vt:lpstr>Strategic Refinements &amp; Brand Purity</vt:lpstr>
      <vt:lpstr>The Artistic Elements of Engagement</vt:lpstr>
      <vt:lpstr>Keep Your Community FRESH!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uzair ali</dc:creator>
  <cp:lastModifiedBy>uzair ali</cp:lastModifiedBy>
  <cp:revision>5</cp:revision>
  <dcterms:created xsi:type="dcterms:W3CDTF">2026-06-19T06:32:52Z</dcterms:created>
  <dcterms:modified xsi:type="dcterms:W3CDTF">2026-06-28T23:07:22Z</dcterms:modified>
</cp:coreProperties>
</file>